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BA6587-3F40-44FA-963D-E6DDA8156EEA}">
  <a:tblStyle styleId="{C0BA6587-3F40-44FA-963D-E6DDA8156EE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 varScale="1">
        <p:scale>
          <a:sx n="120" d="100"/>
          <a:sy n="120" d="100"/>
        </p:scale>
        <p:origin x="200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16h5wQwZ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3e60ea0b7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g23e60ea0b7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e60ea0b70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23e60ea0b70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e60ea0b70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g23e60ea0b70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e60ea0b7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" name="Google Shape;64;g23e60ea0b7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e60ea0b7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23e60ea0b7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e60ea0b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23e60ea0b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e60ea0b7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3e60ea0b7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e60ea0b7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3e60ea0b7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e60ea0b7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3e60ea0b7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e60ea0b70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23e60ea0b70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https://youtu.be/z16h5wQwZlE</a:t>
            </a:r>
            <a:r>
              <a:rPr lang="en" dirty="0"/>
              <a:t>  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e60ea0b7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23e60ea0b7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hyperlink" Target="https://eu.lou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16x9_campus5.jpg"/>
          <p:cNvPicPr preferRelativeResize="0"/>
          <p:nvPr/>
        </p:nvPicPr>
        <p:blipFill rotWithShape="1">
          <a:blip r:embed="rId3">
            <a:alphaModFix/>
          </a:blip>
          <a:srcRect r="7287" b="20432"/>
          <a:stretch/>
        </p:blipFill>
        <p:spPr>
          <a:xfrm>
            <a:off x="-1" y="1"/>
            <a:ext cx="9144000" cy="441396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" y="0"/>
            <a:ext cx="9144000" cy="4413900"/>
          </a:xfrm>
          <a:prstGeom prst="rect">
            <a:avLst/>
          </a:prstGeom>
          <a:solidFill>
            <a:srgbClr val="083C92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327732" y="735387"/>
            <a:ext cx="6488536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Proactive Tension Management with Product Similarity Tool</a:t>
            </a:r>
            <a:endParaRPr sz="2100" dirty="0"/>
          </a:p>
        </p:txBody>
      </p:sp>
      <p:sp>
        <p:nvSpPr>
          <p:cNvPr id="57" name="Google Shape;57;p13" descr="Mock up 1080P, 2K, 4K, 5K HD wallpapers free download, sort by relevance |  Wallpaper Flare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 descr="Mock up 1080P, 2K, 4K, 5K HD wallpapers free download, sort by relevance |  Wallpaper Flare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t="34086" b="33068"/>
          <a:stretch/>
        </p:blipFill>
        <p:spPr>
          <a:xfrm>
            <a:off x="7119254" y="4454979"/>
            <a:ext cx="2000250" cy="63681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286000" y="3809998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 4th</a:t>
            </a:r>
            <a:r>
              <a:rPr lang="en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2023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2401" y="4425738"/>
            <a:ext cx="1251548" cy="6952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9978D4-6A98-A3CD-896A-A583DE580CB1}"/>
              </a:ext>
            </a:extLst>
          </p:cNvPr>
          <p:cNvSpPr txBox="1"/>
          <p:nvPr/>
        </p:nvSpPr>
        <p:spPr>
          <a:xfrm>
            <a:off x="2172878" y="2344215"/>
            <a:ext cx="4647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D5537-5967-2CBB-7EF1-6D0964CE70FC}"/>
              </a:ext>
            </a:extLst>
          </p:cNvPr>
          <p:cNvSpPr txBox="1"/>
          <p:nvPr/>
        </p:nvSpPr>
        <p:spPr>
          <a:xfrm>
            <a:off x="2172878" y="2344215"/>
            <a:ext cx="4647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/>
          <p:nvPr/>
        </p:nvSpPr>
        <p:spPr>
          <a:xfrm>
            <a:off x="4739885" y="1354138"/>
            <a:ext cx="3912000" cy="318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1"/>
          <p:cNvSpPr txBox="1"/>
          <p:nvPr/>
        </p:nvSpPr>
        <p:spPr>
          <a:xfrm>
            <a:off x="5088833" y="1087544"/>
            <a:ext cx="378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267"/>
              </a:buClr>
              <a:buSzPts val="1300"/>
              <a:buFont typeface="Calibri"/>
              <a:buNone/>
            </a:pPr>
            <a:r>
              <a:rPr lang="en" sz="1600" b="1" i="0" u="none" strike="noStrike" cap="none">
                <a:solidFill>
                  <a:srgbClr val="0099E6"/>
                </a:solidFill>
                <a:latin typeface="Calibri"/>
                <a:ea typeface="Calibri"/>
                <a:cs typeface="Calibri"/>
                <a:sym typeface="Calibri"/>
              </a:rPr>
              <a:t>Next steps for the Supply Chain Team</a:t>
            </a:r>
            <a:endParaRPr sz="1600" b="0" i="0" u="none" strike="noStrike" cap="none">
              <a:solidFill>
                <a:srgbClr val="0099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4929808" y="1501375"/>
            <a:ext cx="3532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Conduct </a:t>
            </a: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usability tests </a:t>
            </a: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user satisfaction interviews to find other UI improvements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Real-Time stock availability information </a:t>
            </a: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the recommendations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 model on </a:t>
            </a: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GPUs</a:t>
            </a: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faster run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Evaluate other </a:t>
            </a: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 similarity </a:t>
            </a: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(YOLOv5, YOLOtiny…)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Expand the use of similarity tool </a:t>
            </a: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the LV main website for customer use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1"/>
          <p:cNvSpPr/>
          <p:nvPr/>
        </p:nvSpPr>
        <p:spPr>
          <a:xfrm>
            <a:off x="4404116" y="1021202"/>
            <a:ext cx="603300" cy="488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1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6219" y="1019099"/>
            <a:ext cx="511311" cy="51131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title" idx="4294967295"/>
          </p:nvPr>
        </p:nvSpPr>
        <p:spPr>
          <a:xfrm>
            <a:off x="370575" y="153750"/>
            <a:ext cx="6173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163"/>
              </a:buClr>
              <a:buSzPts val="1400"/>
              <a:buFont typeface="Century Gothic"/>
              <a:buNone/>
            </a:pPr>
            <a:r>
              <a:rPr lang="en" sz="1800" b="1">
                <a:solidFill>
                  <a:srgbClr val="0060A8"/>
                </a:solidFill>
              </a:rPr>
              <a:t>Key learnings and next steps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184D94-95E8-87C2-FA47-C5C8F25F8FEB}"/>
              </a:ext>
            </a:extLst>
          </p:cNvPr>
          <p:cNvGrpSpPr/>
          <p:nvPr/>
        </p:nvGrpSpPr>
        <p:grpSpPr>
          <a:xfrm>
            <a:off x="373313" y="1638577"/>
            <a:ext cx="4225050" cy="738900"/>
            <a:chOff x="373313" y="1582015"/>
            <a:chExt cx="4225050" cy="738900"/>
          </a:xfrm>
        </p:grpSpPr>
        <p:sp>
          <p:nvSpPr>
            <p:cNvPr id="326" name="Google Shape;326;p21"/>
            <p:cNvSpPr txBox="1"/>
            <p:nvPr/>
          </p:nvSpPr>
          <p:spPr>
            <a:xfrm>
              <a:off x="1044563" y="1582015"/>
              <a:ext cx="3553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Char char="•"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We overcame roadblocks such as accessibility to the database and blocked URLs by firewall</a:t>
              </a:r>
              <a:endParaRPr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1" name="Google Shape;331;p21" descr="Icono&#10;&#10;Descripción generada automá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313" y="1679499"/>
              <a:ext cx="553362" cy="5533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1AC7AF-CE29-CC12-BC3A-4195F80DB670}"/>
              </a:ext>
            </a:extLst>
          </p:cNvPr>
          <p:cNvGrpSpPr/>
          <p:nvPr/>
        </p:nvGrpSpPr>
        <p:grpSpPr>
          <a:xfrm>
            <a:off x="343704" y="3763710"/>
            <a:ext cx="4254658" cy="612580"/>
            <a:chOff x="343704" y="3763710"/>
            <a:chExt cx="4254658" cy="612580"/>
          </a:xfrm>
        </p:grpSpPr>
        <p:sp>
          <p:nvSpPr>
            <p:cNvPr id="330" name="Google Shape;330;p21"/>
            <p:cNvSpPr txBox="1"/>
            <p:nvPr/>
          </p:nvSpPr>
          <p:spPr>
            <a:xfrm>
              <a:off x="1044562" y="3794571"/>
              <a:ext cx="355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Char char="•"/>
              </a:pPr>
              <a:r>
                <a:rPr lang="en" sz="1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availability is key for the smoothness of the tool functionality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Google Shape;333;p21" descr="Icono&#10;&#10;Descripción generada automá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3704" y="3763710"/>
              <a:ext cx="612580" cy="612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1A30EB-0337-F49A-9B99-3C8C5916CF40}"/>
              </a:ext>
            </a:extLst>
          </p:cNvPr>
          <p:cNvGrpSpPr/>
          <p:nvPr/>
        </p:nvGrpSpPr>
        <p:grpSpPr>
          <a:xfrm>
            <a:off x="343704" y="2764303"/>
            <a:ext cx="4318258" cy="612580"/>
            <a:chOff x="343704" y="2974707"/>
            <a:chExt cx="4318258" cy="612580"/>
          </a:xfrm>
        </p:grpSpPr>
        <p:pic>
          <p:nvPicPr>
            <p:cNvPr id="332" name="Google Shape;332;p21" descr="Icono&#10;&#10;Descripción generada automáticament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3704" y="2974707"/>
              <a:ext cx="612580" cy="612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21"/>
            <p:cNvSpPr txBox="1"/>
            <p:nvPr/>
          </p:nvSpPr>
          <p:spPr>
            <a:xfrm>
              <a:off x="1044562" y="3030949"/>
              <a:ext cx="3617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alibri"/>
                <a:buChar char="•"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Tool accessible by all LV supply chain team department via Streamlit Share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21"/>
          <p:cNvSpPr txBox="1"/>
          <p:nvPr/>
        </p:nvSpPr>
        <p:spPr>
          <a:xfrm>
            <a:off x="6144000" y="486690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8"/>
              <a:buFont typeface="Arial"/>
              <a:buNone/>
            </a:pPr>
            <a:r>
              <a:rPr lang="en" sz="550" b="1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9/9</a:t>
            </a:r>
            <a:endParaRPr sz="598" b="1" i="0" u="none" strike="noStrike" cap="none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6" name="Google Shape;336;p21" descr="Logo, company nam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t="40691" b="37328"/>
          <a:stretch/>
        </p:blipFill>
        <p:spPr>
          <a:xfrm>
            <a:off x="7847937" y="197702"/>
            <a:ext cx="1296063" cy="26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69439" y="151604"/>
            <a:ext cx="648003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2" descr="Columbia and New York | Columbia University in the City of New York"/>
          <p:cNvPicPr preferRelativeResize="0"/>
          <p:nvPr/>
        </p:nvPicPr>
        <p:blipFill rotWithShape="1">
          <a:blip r:embed="rId3">
            <a:alphaModFix/>
          </a:blip>
          <a:srcRect t="13194"/>
          <a:stretch/>
        </p:blipFill>
        <p:spPr>
          <a:xfrm>
            <a:off x="0" y="-41010"/>
            <a:ext cx="9220199" cy="445497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2"/>
          <p:cNvSpPr/>
          <p:nvPr/>
        </p:nvSpPr>
        <p:spPr>
          <a:xfrm>
            <a:off x="-76199" y="-41009"/>
            <a:ext cx="9220200" cy="4455000"/>
          </a:xfrm>
          <a:prstGeom prst="rect">
            <a:avLst/>
          </a:prstGeom>
          <a:solidFill>
            <a:srgbClr val="083C92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2" descr="Mock up 1080P, 2K, 4K, 5K HD wallpapers free download, sort by relevance |  Wallpaper Flare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2" descr="Mock up 1080P, 2K, 4K, 5K HD wallpapers free download, sort by relevance |  Wallpaper Flare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 t="34086" b="33068"/>
          <a:stretch/>
        </p:blipFill>
        <p:spPr>
          <a:xfrm>
            <a:off x="7119254" y="4454979"/>
            <a:ext cx="2000250" cy="636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 txBox="1"/>
          <p:nvPr/>
        </p:nvSpPr>
        <p:spPr>
          <a:xfrm>
            <a:off x="2286000" y="1422154"/>
            <a:ext cx="4572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9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2401" y="4425738"/>
            <a:ext cx="1251548" cy="69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40691" b="37328"/>
          <a:stretch/>
        </p:blipFill>
        <p:spPr>
          <a:xfrm>
            <a:off x="7847937" y="197702"/>
            <a:ext cx="1296063" cy="26344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144000" y="486690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8"/>
              <a:buFont typeface="Arial"/>
              <a:buNone/>
            </a:pPr>
            <a:r>
              <a:rPr lang="en" sz="550" b="1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1/9</a:t>
            </a:r>
            <a:endParaRPr sz="598" b="1" i="0" u="none" strike="noStrike" cap="none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207350" y="1103625"/>
            <a:ext cx="54000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54000" rIns="54000" bIns="54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sz="16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545625" y="1103625"/>
            <a:ext cx="4056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70575" y="153750"/>
            <a:ext cx="5911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163"/>
              </a:buClr>
              <a:buSzPts val="1400"/>
              <a:buFont typeface="Century Gothic"/>
              <a:buNone/>
            </a:pPr>
            <a:r>
              <a:rPr lang="en" sz="1800" b="1" i="0" u="none" strike="noStrike" cap="none">
                <a:solidFill>
                  <a:srgbClr val="0060A8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9439" y="151604"/>
            <a:ext cx="64800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2207350" y="1890878"/>
            <a:ext cx="54000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54000" rIns="54000" bIns="54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roadmap</a:t>
            </a:r>
            <a:endParaRPr sz="16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2207350" y="2678131"/>
            <a:ext cx="54000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54000" rIns="54000" bIns="54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6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2193440" y="3465384"/>
            <a:ext cx="54000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54000" rIns="54000" bIns="54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16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2193440" y="4252637"/>
            <a:ext cx="54000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54000" rIns="54000" bIns="54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Results and next steps</a:t>
            </a:r>
            <a:endParaRPr sz="16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9;p14">
            <a:extLst>
              <a:ext uri="{FF2B5EF4-FFF2-40B4-BE49-F238E27FC236}">
                <a16:creationId xmlns:a16="http://schemas.microsoft.com/office/drawing/2014/main" id="{616F4D6B-0A50-312E-080F-6FD55D393C97}"/>
              </a:ext>
            </a:extLst>
          </p:cNvPr>
          <p:cNvSpPr/>
          <p:nvPr/>
        </p:nvSpPr>
        <p:spPr>
          <a:xfrm>
            <a:off x="1545625" y="1890878"/>
            <a:ext cx="4056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69;p14">
            <a:extLst>
              <a:ext uri="{FF2B5EF4-FFF2-40B4-BE49-F238E27FC236}">
                <a16:creationId xmlns:a16="http://schemas.microsoft.com/office/drawing/2014/main" id="{B65EEA37-A50B-9F8C-1858-DAC84755C431}"/>
              </a:ext>
            </a:extLst>
          </p:cNvPr>
          <p:cNvSpPr/>
          <p:nvPr/>
        </p:nvSpPr>
        <p:spPr>
          <a:xfrm>
            <a:off x="1545625" y="2678131"/>
            <a:ext cx="4056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9;p14">
            <a:extLst>
              <a:ext uri="{FF2B5EF4-FFF2-40B4-BE49-F238E27FC236}">
                <a16:creationId xmlns:a16="http://schemas.microsoft.com/office/drawing/2014/main" id="{61CA9AB9-AFD5-EC78-AA89-B55E6F11CB2B}"/>
              </a:ext>
            </a:extLst>
          </p:cNvPr>
          <p:cNvSpPr/>
          <p:nvPr/>
        </p:nvSpPr>
        <p:spPr>
          <a:xfrm>
            <a:off x="1545625" y="3465384"/>
            <a:ext cx="4056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9;p14">
            <a:extLst>
              <a:ext uri="{FF2B5EF4-FFF2-40B4-BE49-F238E27FC236}">
                <a16:creationId xmlns:a16="http://schemas.microsoft.com/office/drawing/2014/main" id="{3A830E87-7054-BF20-4F3A-70077DFB3105}"/>
              </a:ext>
            </a:extLst>
          </p:cNvPr>
          <p:cNvSpPr/>
          <p:nvPr/>
        </p:nvSpPr>
        <p:spPr>
          <a:xfrm>
            <a:off x="1545625" y="4252637"/>
            <a:ext cx="405600" cy="524700"/>
          </a:xfrm>
          <a:prstGeom prst="rect">
            <a:avLst/>
          </a:prstGeom>
          <a:solidFill>
            <a:srgbClr val="0099E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763781" y="1801096"/>
            <a:ext cx="2639700" cy="294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70575" y="729161"/>
            <a:ext cx="81558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1" i="0" u="none" strike="noStrike" cap="none">
                <a:solidFill>
                  <a:srgbClr val="0099E6"/>
                </a:solidFill>
                <a:latin typeface="Calibri"/>
                <a:ea typeface="Calibri"/>
                <a:cs typeface="Calibri"/>
                <a:sym typeface="Calibri"/>
              </a:rPr>
              <a:t>Louis Vuitton wants to develop a tool to find alternative products that allow supply chain managers to meet demand expectations when they run into tension due to production delays</a:t>
            </a:r>
            <a:endParaRPr sz="1400" b="0" i="0" u="none" strike="noStrike" cap="none">
              <a:solidFill>
                <a:srgbClr val="0099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144000" y="486690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8"/>
              <a:buFont typeface="Arial"/>
              <a:buNone/>
            </a:pPr>
            <a:r>
              <a:rPr lang="en" sz="550" b="1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2/9</a:t>
            </a:r>
            <a:endParaRPr sz="598" b="1" i="0" u="none" strike="noStrike" cap="none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9439" y="151604"/>
            <a:ext cx="64800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70575" y="153750"/>
            <a:ext cx="6724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163"/>
              </a:buClr>
              <a:buSzPts val="1400"/>
              <a:buFont typeface="Century Gothic"/>
              <a:buNone/>
            </a:pPr>
            <a:r>
              <a:rPr lang="en" sz="1800" b="1" i="0" u="none" strike="noStrike" cap="none">
                <a:solidFill>
                  <a:srgbClr val="0060A8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920030" y="2022449"/>
            <a:ext cx="23553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Build a self-updating </a:t>
            </a:r>
            <a:r>
              <a:rPr lang="en" sz="1400" b="1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user-friendly tool</a:t>
            </a: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 that is backed by state-of-the-art </a:t>
            </a:r>
            <a:r>
              <a:rPr lang="en" sz="1400" b="1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 </a:t>
            </a: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that will automatically determine </a:t>
            </a:r>
            <a:r>
              <a:rPr lang="en" sz="1400" b="1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similar products </a:t>
            </a: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with strong availability.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70575" y="1417370"/>
            <a:ext cx="48216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LV Supply Chain team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The Supply Chain team is in charge of maintaining a </a:t>
            </a:r>
            <a:r>
              <a:rPr lang="en" sz="1400" b="1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steady stock availability</a:t>
            </a: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 and spends a lot of resources on optimizing stock movement. The team wants to </a:t>
            </a:r>
            <a:r>
              <a:rPr lang="en" sz="1400" b="1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reduce production delays </a:t>
            </a: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resulting from external and internal factors that impact their ability to meet demand. </a:t>
            </a:r>
            <a:b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Mission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Design and implement an </a:t>
            </a:r>
            <a:r>
              <a:rPr lang="en" sz="1400" b="1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easy-to-use proactive tension management tool </a:t>
            </a: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" sz="1400" b="1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recommend similar alternative products </a:t>
            </a: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with strong availability for supply chain managers.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 b="1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Original process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444746"/>
                </a:solidFill>
                <a:latin typeface="Calibri"/>
                <a:ea typeface="Calibri"/>
                <a:cs typeface="Calibri"/>
                <a:sym typeface="Calibri"/>
              </a:rPr>
              <a:t>Current process uses an excel file with simple similarities decided manually by a team once a year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175261" y="1534617"/>
            <a:ext cx="14238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1" i="0" u="none" strike="noStrike" cap="none">
                <a:solidFill>
                  <a:srgbClr val="0060A8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" sz="1600" b="1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600" b="1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 descr="Icon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0755" y="1388929"/>
            <a:ext cx="609600" cy="60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4"/>
          <p:cNvGrpSpPr/>
          <p:nvPr/>
        </p:nvGrpSpPr>
        <p:grpSpPr>
          <a:xfrm>
            <a:off x="5266975" y="2968209"/>
            <a:ext cx="236878" cy="345700"/>
            <a:chOff x="6303282" y="1029019"/>
            <a:chExt cx="271867" cy="292100"/>
          </a:xfrm>
        </p:grpSpPr>
        <p:sp>
          <p:nvSpPr>
            <p:cNvPr id="76" name="Google Shape;76;p14"/>
            <p:cNvSpPr/>
            <p:nvPr/>
          </p:nvSpPr>
          <p:spPr>
            <a:xfrm>
              <a:off x="6303282" y="1057605"/>
              <a:ext cx="141764" cy="228600"/>
            </a:xfrm>
            <a:custGeom>
              <a:avLst/>
              <a:gdLst/>
              <a:ahLst/>
              <a:cxnLst/>
              <a:rect l="l" t="t" r="r" b="b"/>
              <a:pathLst>
                <a:path w="2984501" h="5080001" extrusionOk="0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rgbClr val="0099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6396079" y="1029019"/>
              <a:ext cx="179070" cy="292100"/>
            </a:xfrm>
            <a:custGeom>
              <a:avLst/>
              <a:gdLst/>
              <a:ahLst/>
              <a:cxnLst/>
              <a:rect l="l" t="t" r="r" b="b"/>
              <a:pathLst>
                <a:path w="2984501" h="5080001" extrusionOk="0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rgbClr val="0056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" name="Google Shape;78;p14" descr="Logo, company nam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40691" b="37328"/>
          <a:stretch/>
        </p:blipFill>
        <p:spPr>
          <a:xfrm>
            <a:off x="7847937" y="197702"/>
            <a:ext cx="1296063" cy="263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446322" y="1148848"/>
            <a:ext cx="2093100" cy="705300"/>
          </a:xfrm>
          <a:prstGeom prst="homePlate">
            <a:avLst>
              <a:gd name="adj" fmla="val 50000"/>
            </a:avLst>
          </a:prstGeom>
          <a:solidFill>
            <a:srgbClr val="75AADB"/>
          </a:solidFill>
          <a:ln>
            <a:noFill/>
          </a:ln>
        </p:spPr>
        <p:txBody>
          <a:bodyPr spcFirstLastPara="1" wrap="square" lIns="288000" tIns="34275" rIns="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479232" y="1159539"/>
            <a:ext cx="2151300" cy="707100"/>
          </a:xfrm>
          <a:prstGeom prst="chevron">
            <a:avLst>
              <a:gd name="adj" fmla="val 50000"/>
            </a:avLst>
          </a:prstGeom>
          <a:solidFill>
            <a:srgbClr val="003373"/>
          </a:solidFill>
          <a:ln>
            <a:noFill/>
          </a:ln>
        </p:spPr>
        <p:txBody>
          <a:bodyPr spcFirstLastPara="1" wrap="square" lIns="288000" tIns="34275" rIns="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46322" y="2016007"/>
            <a:ext cx="1894800" cy="2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Interview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supply chain managers to understand current needs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on current machine learning methods available for similarity models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Identify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most critical roadblocks to widespread usage of similarity tool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479232" y="2016007"/>
            <a:ext cx="19734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Test and compare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different alternatives for image similarity model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Test and iterate 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user-friendly interface to interact with the model</a:t>
            </a: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Deploy 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user interface in clients’ settings</a:t>
            </a: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449927" y="2016007"/>
            <a:ext cx="1974300" cy="2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Improve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feature similarity model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Implement 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deep learning model for image similarity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Combine 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two parallel similarity models</a:t>
            </a: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Create 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user interface for the combined machine learning model</a:t>
            </a: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2420622" y="2016007"/>
            <a:ext cx="1870800" cy="2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roadmap for solving this pain point by defining objectives and deliverables</a:t>
            </a:r>
            <a:endParaRPr sz="12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other use cases for the similarity tool</a:t>
            </a: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 </a:t>
            </a:r>
            <a:r>
              <a:rPr lang="en"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user-friendly interface for managers </a:t>
            </a: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4449927" y="1151164"/>
            <a:ext cx="2151300" cy="707100"/>
          </a:xfrm>
          <a:prstGeom prst="chevron">
            <a:avLst>
              <a:gd name="adj" fmla="val 50000"/>
            </a:avLst>
          </a:prstGeom>
          <a:solidFill>
            <a:srgbClr val="0056AA"/>
          </a:solidFill>
          <a:ln>
            <a:noFill/>
          </a:ln>
        </p:spPr>
        <p:txBody>
          <a:bodyPr spcFirstLastPara="1" wrap="square" lIns="288000" tIns="34275" rIns="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2420622" y="1151163"/>
            <a:ext cx="2151300" cy="707100"/>
          </a:xfrm>
          <a:prstGeom prst="chevron">
            <a:avLst>
              <a:gd name="adj" fmla="val 50000"/>
            </a:avLst>
          </a:prstGeom>
          <a:solidFill>
            <a:srgbClr val="0099E6"/>
          </a:solidFill>
          <a:ln>
            <a:noFill/>
          </a:ln>
        </p:spPr>
        <p:txBody>
          <a:bodyPr spcFirstLastPara="1" wrap="square" lIns="288000" tIns="34275" rIns="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6144000" y="486690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8"/>
              <a:buFont typeface="Arial"/>
              <a:buNone/>
            </a:pPr>
            <a:r>
              <a:rPr lang="en" sz="550" b="1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3/9</a:t>
            </a:r>
            <a:endParaRPr sz="598" b="1" i="0" u="none" strike="noStrike" cap="none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" name="Google Shape;92;p15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607" y="1310576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 descr="Icon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5311" y="1250536"/>
            <a:ext cx="4680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4049" y="1339766"/>
            <a:ext cx="362030" cy="36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 descr="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3837" y="1298946"/>
            <a:ext cx="396000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370575" y="153750"/>
            <a:ext cx="6724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163"/>
              </a:buClr>
              <a:buSzPts val="1400"/>
              <a:buFont typeface="Century Gothic"/>
              <a:buNone/>
            </a:pPr>
            <a:r>
              <a:rPr lang="en" sz="1800" b="1" i="0" u="none" strike="noStrike" cap="none">
                <a:solidFill>
                  <a:srgbClr val="0060A8"/>
                </a:solidFill>
                <a:latin typeface="Calibri"/>
                <a:ea typeface="Calibri"/>
                <a:cs typeface="Calibri"/>
                <a:sym typeface="Calibri"/>
              </a:rPr>
              <a:t>Project roadmap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5" descr="Logo, company nam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t="40691" b="37328"/>
          <a:stretch/>
        </p:blipFill>
        <p:spPr>
          <a:xfrm>
            <a:off x="7847937" y="197702"/>
            <a:ext cx="1296063" cy="26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69439" y="151604"/>
            <a:ext cx="64800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991350" y="1158506"/>
            <a:ext cx="11919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Gathering</a:t>
            </a: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048000" y="1158500"/>
            <a:ext cx="13314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Solution’s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5150370" y="1158506"/>
            <a:ext cx="12882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r>
              <a:rPr lang="en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Implementation</a:t>
            </a: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7169325" y="1158506"/>
            <a:ext cx="11919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Testing and Deployment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6144000" y="486690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8"/>
              <a:buFont typeface="Arial"/>
              <a:buNone/>
            </a:pPr>
            <a:r>
              <a:rPr lang="en" sz="550" b="1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4/9</a:t>
            </a:r>
            <a:endParaRPr sz="598" b="1" i="0" u="none" strike="noStrike" cap="none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70574" y="877172"/>
            <a:ext cx="64515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to the URLs containing the images can only be done via LV internal network: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370575" y="153750"/>
            <a:ext cx="6724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163"/>
              </a:buClr>
              <a:buSzPts val="1400"/>
              <a:buFont typeface="Century Gothic"/>
              <a:buNone/>
            </a:pPr>
            <a:r>
              <a:rPr lang="en" sz="1800" b="1" i="0" u="none" strike="noStrike" cap="none">
                <a:solidFill>
                  <a:srgbClr val="0060A8"/>
                </a:solidFill>
                <a:latin typeface="Calibri"/>
                <a:ea typeface="Calibri"/>
                <a:cs typeface="Calibri"/>
                <a:sym typeface="Calibri"/>
              </a:rPr>
              <a:t>Combining different data sources, we obtain a dataset of relevant product features and a folder with all the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16"/>
          <p:cNvGrpSpPr/>
          <p:nvPr/>
        </p:nvGrpSpPr>
        <p:grpSpPr>
          <a:xfrm>
            <a:off x="426226" y="3101236"/>
            <a:ext cx="6229537" cy="396486"/>
            <a:chOff x="1252125" y="2255611"/>
            <a:chExt cx="4247894" cy="517200"/>
          </a:xfrm>
        </p:grpSpPr>
        <p:sp>
          <p:nvSpPr>
            <p:cNvPr id="111" name="Google Shape;111;p16"/>
            <p:cNvSpPr txBox="1"/>
            <p:nvPr/>
          </p:nvSpPr>
          <p:spPr>
            <a:xfrm>
              <a:off x="1826519" y="2255611"/>
              <a:ext cx="576000" cy="5172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Color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2401422" y="2255611"/>
              <a:ext cx="576000" cy="5172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Family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1252125" y="2255611"/>
              <a:ext cx="576000" cy="5172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SKU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3550905" y="2255611"/>
              <a:ext cx="576000" cy="5172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4127427" y="2255611"/>
              <a:ext cx="576000" cy="5172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Material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2974719" y="2255611"/>
              <a:ext cx="576000" cy="5172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Gender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4697004" y="2255611"/>
              <a:ext cx="225900" cy="5172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4924019" y="2255611"/>
              <a:ext cx="576000" cy="5172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URL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6"/>
          <p:cNvSpPr/>
          <p:nvPr/>
        </p:nvSpPr>
        <p:spPr>
          <a:xfrm>
            <a:off x="7002240" y="3164837"/>
            <a:ext cx="288000" cy="288000"/>
          </a:xfrm>
          <a:prstGeom prst="plus">
            <a:avLst>
              <a:gd name="adj" fmla="val 45334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837" y="3037109"/>
            <a:ext cx="553567" cy="51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8929" y="3557502"/>
            <a:ext cx="941107" cy="976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62808" y="3847196"/>
            <a:ext cx="712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M51777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5719353" y="3805535"/>
            <a:ext cx="119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https://eu.lou</a:t>
            </a:r>
            <a:r>
              <a:rPr lang="en" sz="1200" b="0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321756" y="3847196"/>
            <a:ext cx="8175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MARRON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172736" y="3847196"/>
            <a:ext cx="7128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DAILY BAGS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007893" y="3847196"/>
            <a:ext cx="7461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WOMEN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3892399" y="3847196"/>
            <a:ext cx="7461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$5750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4724407" y="3847196"/>
            <a:ext cx="7461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LEATHER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5574875" y="3847196"/>
            <a:ext cx="7461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16"/>
          <p:cNvGrpSpPr/>
          <p:nvPr/>
        </p:nvGrpSpPr>
        <p:grpSpPr>
          <a:xfrm>
            <a:off x="2146932" y="2035861"/>
            <a:ext cx="3132697" cy="749391"/>
            <a:chOff x="2266216" y="1407624"/>
            <a:chExt cx="3159235" cy="806664"/>
          </a:xfrm>
        </p:grpSpPr>
        <p:grpSp>
          <p:nvGrpSpPr>
            <p:cNvPr id="131" name="Google Shape;131;p16"/>
            <p:cNvGrpSpPr/>
            <p:nvPr/>
          </p:nvGrpSpPr>
          <p:grpSpPr>
            <a:xfrm>
              <a:off x="2396054" y="1407624"/>
              <a:ext cx="504017" cy="431987"/>
              <a:chOff x="4870704" y="3547725"/>
              <a:chExt cx="609600" cy="487020"/>
            </a:xfrm>
          </p:grpSpPr>
          <p:sp>
            <p:nvSpPr>
              <p:cNvPr id="132" name="Google Shape;132;p16"/>
              <p:cNvSpPr/>
              <p:nvPr/>
            </p:nvSpPr>
            <p:spPr>
              <a:xfrm>
                <a:off x="4870704" y="3821385"/>
                <a:ext cx="609600" cy="213360"/>
              </a:xfrm>
              <a:prstGeom prst="flowChartMagneticDisk">
                <a:avLst/>
              </a:prstGeom>
              <a:solidFill>
                <a:srgbClr val="D8D8D8"/>
              </a:solidFill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4870704" y="3684555"/>
                <a:ext cx="609600" cy="213360"/>
              </a:xfrm>
              <a:prstGeom prst="flowChartMagneticDisk">
                <a:avLst/>
              </a:prstGeom>
              <a:solidFill>
                <a:srgbClr val="D8D8D8"/>
              </a:solidFill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4870704" y="3547725"/>
                <a:ext cx="609600" cy="213360"/>
              </a:xfrm>
              <a:prstGeom prst="flowChartMagneticDisk">
                <a:avLst/>
              </a:prstGeom>
              <a:solidFill>
                <a:srgbClr val="D8D8D8"/>
              </a:solidFill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16"/>
            <p:cNvGrpSpPr/>
            <p:nvPr/>
          </p:nvGrpSpPr>
          <p:grpSpPr>
            <a:xfrm>
              <a:off x="3470050" y="1407624"/>
              <a:ext cx="504017" cy="431987"/>
              <a:chOff x="4870704" y="3547725"/>
              <a:chExt cx="609600" cy="487020"/>
            </a:xfrm>
          </p:grpSpPr>
          <p:sp>
            <p:nvSpPr>
              <p:cNvPr id="136" name="Google Shape;136;p16"/>
              <p:cNvSpPr/>
              <p:nvPr/>
            </p:nvSpPr>
            <p:spPr>
              <a:xfrm>
                <a:off x="4870704" y="3821385"/>
                <a:ext cx="609600" cy="213360"/>
              </a:xfrm>
              <a:prstGeom prst="flowChartMagneticDisk">
                <a:avLst/>
              </a:prstGeom>
              <a:solidFill>
                <a:srgbClr val="D8D8D8"/>
              </a:solidFill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4870704" y="3684555"/>
                <a:ext cx="609600" cy="213360"/>
              </a:xfrm>
              <a:prstGeom prst="flowChartMagneticDisk">
                <a:avLst/>
              </a:prstGeom>
              <a:solidFill>
                <a:srgbClr val="D8D8D8"/>
              </a:solidFill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4870704" y="3547725"/>
                <a:ext cx="609600" cy="213360"/>
              </a:xfrm>
              <a:prstGeom prst="flowChartMagneticDisk">
                <a:avLst/>
              </a:prstGeom>
              <a:solidFill>
                <a:srgbClr val="D8D8D8"/>
              </a:solidFill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16"/>
            <p:cNvGrpSpPr/>
            <p:nvPr/>
          </p:nvGrpSpPr>
          <p:grpSpPr>
            <a:xfrm>
              <a:off x="4808321" y="1407624"/>
              <a:ext cx="504017" cy="431987"/>
              <a:chOff x="4870704" y="3547725"/>
              <a:chExt cx="609600" cy="487020"/>
            </a:xfrm>
          </p:grpSpPr>
          <p:sp>
            <p:nvSpPr>
              <p:cNvPr id="140" name="Google Shape;140;p16"/>
              <p:cNvSpPr/>
              <p:nvPr/>
            </p:nvSpPr>
            <p:spPr>
              <a:xfrm>
                <a:off x="4870704" y="3821385"/>
                <a:ext cx="609600" cy="213360"/>
              </a:xfrm>
              <a:prstGeom prst="flowChartMagneticDisk">
                <a:avLst/>
              </a:prstGeom>
              <a:solidFill>
                <a:srgbClr val="D8D8D8"/>
              </a:solidFill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6"/>
              <p:cNvSpPr/>
              <p:nvPr/>
            </p:nvSpPr>
            <p:spPr>
              <a:xfrm>
                <a:off x="4870704" y="3684555"/>
                <a:ext cx="609600" cy="213360"/>
              </a:xfrm>
              <a:prstGeom prst="flowChartMagneticDisk">
                <a:avLst/>
              </a:prstGeom>
              <a:solidFill>
                <a:srgbClr val="D8D8D8"/>
              </a:solidFill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6"/>
              <p:cNvSpPr/>
              <p:nvPr/>
            </p:nvSpPr>
            <p:spPr>
              <a:xfrm>
                <a:off x="4870704" y="3547725"/>
                <a:ext cx="609600" cy="213360"/>
              </a:xfrm>
              <a:prstGeom prst="flowChartMagneticDisk">
                <a:avLst/>
              </a:prstGeom>
              <a:solidFill>
                <a:srgbClr val="D8D8D8"/>
              </a:solidFill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" name="Google Shape;143;p16"/>
            <p:cNvSpPr txBox="1"/>
            <p:nvPr/>
          </p:nvSpPr>
          <p:spPr>
            <a:xfrm>
              <a:off x="3343098" y="1906488"/>
              <a:ext cx="74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1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Price</a:t>
              </a:r>
              <a:endPara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2266216" y="1906488"/>
              <a:ext cx="74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1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SKUs</a:t>
              </a:r>
              <a:endPara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4679351" y="1906488"/>
              <a:ext cx="74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1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4021449" y="1489373"/>
              <a:ext cx="74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4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7" name="Google Shape;147;p16"/>
          <p:cNvCxnSpPr/>
          <p:nvPr/>
        </p:nvCxnSpPr>
        <p:spPr>
          <a:xfrm>
            <a:off x="3579121" y="2673527"/>
            <a:ext cx="0" cy="378900"/>
          </a:xfrm>
          <a:prstGeom prst="straightConnector1">
            <a:avLst/>
          </a:prstGeom>
          <a:noFill/>
          <a:ln w="9525" cap="flat" cmpd="sng">
            <a:solidFill>
              <a:srgbClr val="0099E6"/>
            </a:solidFill>
            <a:prstDash val="lgDash"/>
            <a:round/>
            <a:headEnd type="none" w="sm" len="sm"/>
            <a:tailEnd type="stealth" w="med" len="med"/>
          </a:ln>
        </p:spPr>
      </p:cxnSp>
      <p:cxnSp>
        <p:nvCxnSpPr>
          <p:cNvPr id="148" name="Google Shape;148;p16"/>
          <p:cNvCxnSpPr/>
          <p:nvPr/>
        </p:nvCxnSpPr>
        <p:spPr>
          <a:xfrm>
            <a:off x="2542801" y="2665135"/>
            <a:ext cx="904200" cy="364200"/>
          </a:xfrm>
          <a:prstGeom prst="straightConnector1">
            <a:avLst/>
          </a:prstGeom>
          <a:noFill/>
          <a:ln w="9525" cap="flat" cmpd="sng">
            <a:solidFill>
              <a:srgbClr val="0099E6"/>
            </a:solidFill>
            <a:prstDash val="lgDash"/>
            <a:round/>
            <a:headEnd type="none" w="sm" len="sm"/>
            <a:tailEnd type="stealth" w="med" len="med"/>
          </a:ln>
        </p:spPr>
      </p:cxnSp>
      <p:cxnSp>
        <p:nvCxnSpPr>
          <p:cNvPr id="149" name="Google Shape;149;p16"/>
          <p:cNvCxnSpPr/>
          <p:nvPr/>
        </p:nvCxnSpPr>
        <p:spPr>
          <a:xfrm flipH="1">
            <a:off x="3717397" y="2665135"/>
            <a:ext cx="1193700" cy="364200"/>
          </a:xfrm>
          <a:prstGeom prst="straightConnector1">
            <a:avLst/>
          </a:prstGeom>
          <a:noFill/>
          <a:ln w="9525" cap="flat" cmpd="sng">
            <a:solidFill>
              <a:srgbClr val="0099E6"/>
            </a:solidFill>
            <a:prstDash val="lgDash"/>
            <a:round/>
            <a:headEnd type="none" w="sm" len="sm"/>
            <a:tailEnd type="stealth" w="med" len="med"/>
          </a:ln>
        </p:spPr>
      </p:cxnSp>
      <p:sp>
        <p:nvSpPr>
          <p:cNvPr id="150" name="Google Shape;150;p16"/>
          <p:cNvSpPr txBox="1"/>
          <p:nvPr/>
        </p:nvSpPr>
        <p:spPr>
          <a:xfrm>
            <a:off x="2570381" y="4626640"/>
            <a:ext cx="195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Full dataset</a:t>
            </a:r>
            <a:endParaRPr sz="12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7033945" y="4626640"/>
            <a:ext cx="195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Sample of image files</a:t>
            </a:r>
            <a:endParaRPr sz="12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 rot="-5400000">
            <a:off x="3492270" y="1566866"/>
            <a:ext cx="108000" cy="61440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/>
          <p:nvPr/>
        </p:nvSpPr>
        <p:spPr>
          <a:xfrm rot="-5400000">
            <a:off x="7949812" y="3828867"/>
            <a:ext cx="108000" cy="16200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16"/>
          <p:cNvGrpSpPr/>
          <p:nvPr/>
        </p:nvGrpSpPr>
        <p:grpSpPr>
          <a:xfrm>
            <a:off x="506335" y="1187776"/>
            <a:ext cx="5743793" cy="680122"/>
            <a:chOff x="5922648" y="1314816"/>
            <a:chExt cx="5743793" cy="680122"/>
          </a:xfrm>
        </p:grpSpPr>
        <p:sp>
          <p:nvSpPr>
            <p:cNvPr id="155" name="Google Shape;155;p16"/>
            <p:cNvSpPr/>
            <p:nvPr/>
          </p:nvSpPr>
          <p:spPr>
            <a:xfrm>
              <a:off x="5922648" y="1367550"/>
              <a:ext cx="288000" cy="288000"/>
            </a:xfrm>
            <a:prstGeom prst="ellipse">
              <a:avLst/>
            </a:prstGeom>
            <a:solidFill>
              <a:srgbClr val="0056AA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784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922648" y="1706938"/>
              <a:ext cx="288000" cy="288000"/>
            </a:xfrm>
            <a:prstGeom prst="ellipse">
              <a:avLst/>
            </a:prstGeom>
            <a:solidFill>
              <a:srgbClr val="0056AA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7840"/>
                </a:scheme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6233410" y="1314816"/>
              <a:ext cx="462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 a static solution using JPG files of a subsample of the data</a:t>
              </a:r>
              <a:endParaRPr/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6239741" y="1655506"/>
              <a:ext cx="5426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Modify code to load the images from the URLs, for the deployment of the solution</a:t>
              </a:r>
              <a:endParaRPr/>
            </a:p>
          </p:txBody>
        </p:sp>
      </p:grpSp>
      <p:pic>
        <p:nvPicPr>
          <p:cNvPr id="159" name="Google Shape;159;p16" descr="Logo, company nam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40691" b="37328"/>
          <a:stretch/>
        </p:blipFill>
        <p:spPr>
          <a:xfrm>
            <a:off x="7847937" y="197702"/>
            <a:ext cx="1296063" cy="26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9439" y="151604"/>
            <a:ext cx="648003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 idx="4294967295"/>
          </p:nvPr>
        </p:nvSpPr>
        <p:spPr>
          <a:xfrm>
            <a:off x="370575" y="153750"/>
            <a:ext cx="6724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163"/>
              </a:buClr>
              <a:buSzPts val="1400"/>
              <a:buFont typeface="Century Gothic"/>
              <a:buNone/>
            </a:pPr>
            <a:r>
              <a:rPr lang="en" sz="1800" b="1" dirty="0">
                <a:solidFill>
                  <a:srgbClr val="0060A8"/>
                </a:solidFill>
              </a:rPr>
              <a:t>Back-end: Two Machine Learning models work in parallel to generate a similarity score for each product pair</a:t>
            </a:r>
            <a:endParaRPr dirty="0"/>
          </a:p>
        </p:txBody>
      </p:sp>
      <p:sp>
        <p:nvSpPr>
          <p:cNvPr id="166" name="Google Shape;166;p17"/>
          <p:cNvSpPr txBox="1"/>
          <p:nvPr/>
        </p:nvSpPr>
        <p:spPr>
          <a:xfrm>
            <a:off x="2049246" y="1196617"/>
            <a:ext cx="129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Conv. Neural network (VGG16)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7" descr="Una taza de cafe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 l="10660" t="4470" r="6510"/>
          <a:stretch/>
        </p:blipFill>
        <p:spPr>
          <a:xfrm>
            <a:off x="907557" y="1660370"/>
            <a:ext cx="485776" cy="67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Una taza de cafe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 l="6631" t="5320" r="5301"/>
          <a:stretch/>
        </p:blipFill>
        <p:spPr>
          <a:xfrm>
            <a:off x="908673" y="2387994"/>
            <a:ext cx="461641" cy="658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17"/>
          <p:cNvGraphicFramePr/>
          <p:nvPr/>
        </p:nvGraphicFramePr>
        <p:xfrm>
          <a:off x="3653361" y="1937277"/>
          <a:ext cx="896800" cy="296050"/>
        </p:xfrm>
        <a:graphic>
          <a:graphicData uri="http://schemas.openxmlformats.org/drawingml/2006/table">
            <a:tbl>
              <a:tblPr>
                <a:noFill/>
                <a:tableStyleId>{C0BA6587-3F40-44FA-963D-E6DDA8156EEA}</a:tableStyleId>
              </a:tblPr>
              <a:tblGrid>
                <a:gridCol w="2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0.28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0.01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0.16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0.04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0.21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0.91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0.97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0.48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0" name="Google Shape;170;p17"/>
          <p:cNvGraphicFramePr/>
          <p:nvPr/>
        </p:nvGraphicFramePr>
        <p:xfrm>
          <a:off x="3650870" y="2515548"/>
          <a:ext cx="896800" cy="296050"/>
        </p:xfrm>
        <a:graphic>
          <a:graphicData uri="http://schemas.openxmlformats.org/drawingml/2006/table">
            <a:tbl>
              <a:tblPr>
                <a:noFill/>
                <a:tableStyleId>{C0BA6587-3F40-44FA-963D-E6DDA8156EEA}</a:tableStyleId>
              </a:tblPr>
              <a:tblGrid>
                <a:gridCol w="2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0.65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0.67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0.91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0.68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0.53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0.65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0.83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0.25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1" name="Google Shape;171;p17"/>
          <p:cNvSpPr/>
          <p:nvPr/>
        </p:nvSpPr>
        <p:spPr>
          <a:xfrm rot="-5400000">
            <a:off x="-526503" y="1903417"/>
            <a:ext cx="1872000" cy="396000"/>
          </a:xfrm>
          <a:prstGeom prst="rect">
            <a:avLst/>
          </a:prstGeom>
          <a:solidFill>
            <a:srgbClr val="75AA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similarity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681241" y="820409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2049246" y="820409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3420763" y="820409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Features vector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4790524" y="820409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Interim scores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6160286" y="820409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Combination</a:t>
            </a:r>
            <a:endParaRPr sz="1200" b="0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7751854" y="820409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200" b="1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/>
          <p:nvPr/>
        </p:nvSpPr>
        <p:spPr>
          <a:xfrm rot="-5400000">
            <a:off x="-526503" y="3867430"/>
            <a:ext cx="1872000" cy="396000"/>
          </a:xfrm>
          <a:prstGeom prst="rect">
            <a:avLst/>
          </a:prstGeom>
          <a:solidFill>
            <a:srgbClr val="75AA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similarity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17"/>
          <p:cNvCxnSpPr/>
          <p:nvPr/>
        </p:nvCxnSpPr>
        <p:spPr>
          <a:xfrm>
            <a:off x="724206" y="1135902"/>
            <a:ext cx="82080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724206" y="3083990"/>
            <a:ext cx="7092000" cy="0"/>
          </a:xfrm>
          <a:prstGeom prst="straightConnector1">
            <a:avLst/>
          </a:prstGeom>
          <a:noFill/>
          <a:ln w="9525" cap="flat" cmpd="sng">
            <a:solidFill>
              <a:srgbClr val="ACCCE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1" name="Google Shape;181;p17"/>
          <p:cNvSpPr txBox="1"/>
          <p:nvPr/>
        </p:nvSpPr>
        <p:spPr>
          <a:xfrm>
            <a:off x="681241" y="1196617"/>
            <a:ext cx="12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JPG image files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URLs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3420763" y="1196617"/>
            <a:ext cx="133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obtained by removing last layer of the CNN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4790524" y="1196617"/>
            <a:ext cx="128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Cosine distance between vectors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6160286" y="1196617"/>
            <a:ext cx="142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average of intermediate scores</a:t>
            </a:r>
            <a:endParaRPr/>
          </a:p>
        </p:txBody>
      </p:sp>
      <p:grpSp>
        <p:nvGrpSpPr>
          <p:cNvPr id="185" name="Google Shape;185;p17"/>
          <p:cNvGrpSpPr/>
          <p:nvPr/>
        </p:nvGrpSpPr>
        <p:grpSpPr>
          <a:xfrm>
            <a:off x="7527359" y="900604"/>
            <a:ext cx="159396" cy="207800"/>
            <a:chOff x="6303282" y="1029019"/>
            <a:chExt cx="271867" cy="292100"/>
          </a:xfrm>
        </p:grpSpPr>
        <p:sp>
          <p:nvSpPr>
            <p:cNvPr id="186" name="Google Shape;186;p17"/>
            <p:cNvSpPr/>
            <p:nvPr/>
          </p:nvSpPr>
          <p:spPr>
            <a:xfrm>
              <a:off x="6303282" y="1057605"/>
              <a:ext cx="141764" cy="228600"/>
            </a:xfrm>
            <a:custGeom>
              <a:avLst/>
              <a:gdLst/>
              <a:ahLst/>
              <a:cxnLst/>
              <a:rect l="l" t="t" r="r" b="b"/>
              <a:pathLst>
                <a:path w="2984501" h="5080001" extrusionOk="0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rgbClr val="0099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6396079" y="1029019"/>
              <a:ext cx="179070" cy="292100"/>
            </a:xfrm>
            <a:custGeom>
              <a:avLst/>
              <a:gdLst/>
              <a:ahLst/>
              <a:cxnLst/>
              <a:rect l="l" t="t" r="r" b="b"/>
              <a:pathLst>
                <a:path w="2984501" h="5080001" extrusionOk="0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rgbClr val="0056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7"/>
          <p:cNvSpPr txBox="1"/>
          <p:nvPr/>
        </p:nvSpPr>
        <p:spPr>
          <a:xfrm>
            <a:off x="7751854" y="1196617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Similarity matrix 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a similarity score for each product pair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7935402" y="2796189"/>
            <a:ext cx="737400" cy="588300"/>
          </a:xfrm>
          <a:prstGeom prst="rect">
            <a:avLst/>
          </a:prstGeom>
          <a:noFill/>
          <a:ln w="12700" cap="flat" cmpd="sng">
            <a:solidFill>
              <a:srgbClr val="009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rgbClr val="0099E6"/>
                </a:solidFill>
                <a:latin typeface="Calibri"/>
                <a:ea typeface="Calibri"/>
                <a:cs typeface="Calibri"/>
                <a:sym typeface="Calibri"/>
              </a:rPr>
              <a:t>0.86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2049246" y="3224064"/>
            <a:ext cx="130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 learning model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81241" y="3224064"/>
            <a:ext cx="121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features (color, price, family…)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3420763" y="3224064"/>
            <a:ext cx="1306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Numerical vector of features embedding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4790524" y="3224064"/>
            <a:ext cx="128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Cosine distance between vectors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6160286" y="3224064"/>
            <a:ext cx="144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36000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average of intermediate scores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5217256" y="1989597"/>
            <a:ext cx="540000" cy="360000"/>
          </a:xfrm>
          <a:prstGeom prst="rect">
            <a:avLst/>
          </a:prstGeom>
          <a:noFill/>
          <a:ln w="9525" cap="flat" cmpd="sng">
            <a:solidFill>
              <a:srgbClr val="009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99E6"/>
                </a:solidFill>
                <a:latin typeface="Calibri"/>
                <a:ea typeface="Calibri"/>
                <a:cs typeface="Calibri"/>
                <a:sym typeface="Calibri"/>
              </a:rPr>
              <a:t>0.9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5217256" y="4225958"/>
            <a:ext cx="540000" cy="360000"/>
          </a:xfrm>
          <a:prstGeom prst="rect">
            <a:avLst/>
          </a:prstGeom>
          <a:noFill/>
          <a:ln w="9525" cap="flat" cmpd="sng">
            <a:solidFill>
              <a:srgbClr val="009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99E6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7" name="Google Shape;197;p17"/>
          <p:cNvGraphicFramePr/>
          <p:nvPr/>
        </p:nvGraphicFramePr>
        <p:xfrm>
          <a:off x="3650870" y="4006850"/>
          <a:ext cx="896800" cy="296050"/>
        </p:xfrm>
        <a:graphic>
          <a:graphicData uri="http://schemas.openxmlformats.org/drawingml/2006/table">
            <a:tbl>
              <a:tblPr>
                <a:noFill/>
                <a:tableStyleId>{C0BA6587-3F40-44FA-963D-E6DDA8156EEA}</a:tableStyleId>
              </a:tblPr>
              <a:tblGrid>
                <a:gridCol w="2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0.65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0.67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0.91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0.68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0.53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0.65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0.83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0.25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8" name="Google Shape;198;p17"/>
          <p:cNvGraphicFramePr/>
          <p:nvPr/>
        </p:nvGraphicFramePr>
        <p:xfrm>
          <a:off x="3650870" y="4570408"/>
          <a:ext cx="896800" cy="296050"/>
        </p:xfrm>
        <a:graphic>
          <a:graphicData uri="http://schemas.openxmlformats.org/drawingml/2006/table">
            <a:tbl>
              <a:tblPr>
                <a:noFill/>
                <a:tableStyleId>{C0BA6587-3F40-44FA-963D-E6DDA8156EEA}</a:tableStyleId>
              </a:tblPr>
              <a:tblGrid>
                <a:gridCol w="2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0.28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0.01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0.16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0.04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0.21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0.91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0.97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0.48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9" name="Google Shape;199;p17" descr="Imagen que contiene Patrón de fond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3868" y="1944049"/>
            <a:ext cx="822496" cy="82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 descr="Un conjunto de letras blancas en un fondo blanco&#10;&#10;Descripción generada automáticamente con confianza m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0052" y="4050817"/>
            <a:ext cx="806312" cy="8063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/>
          <p:nvPr/>
        </p:nvSpPr>
        <p:spPr>
          <a:xfrm>
            <a:off x="6646189" y="1989597"/>
            <a:ext cx="63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75AADB"/>
                </a:solidFill>
                <a:latin typeface="Calibri"/>
                <a:ea typeface="Calibri"/>
                <a:cs typeface="Calibri"/>
                <a:sym typeface="Calibri"/>
              </a:rPr>
              <a:t>x0.6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6634157" y="4225958"/>
            <a:ext cx="635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75AADB"/>
                </a:solidFill>
                <a:latin typeface="Calibri"/>
                <a:ea typeface="Calibri"/>
                <a:cs typeface="Calibri"/>
                <a:sym typeface="Calibri"/>
              </a:rPr>
              <a:t>x0.4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17"/>
          <p:cNvGrpSpPr/>
          <p:nvPr/>
        </p:nvGrpSpPr>
        <p:grpSpPr>
          <a:xfrm>
            <a:off x="705094" y="4585958"/>
            <a:ext cx="1207786" cy="223800"/>
            <a:chOff x="-607871" y="4540322"/>
            <a:chExt cx="1207786" cy="223800"/>
          </a:xfrm>
        </p:grpSpPr>
        <p:sp>
          <p:nvSpPr>
            <p:cNvPr id="204" name="Google Shape;204;p17"/>
            <p:cNvSpPr txBox="1"/>
            <p:nvPr/>
          </p:nvSpPr>
          <p:spPr>
            <a:xfrm>
              <a:off x="-259247" y="4540322"/>
              <a:ext cx="349500" cy="2238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Brown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7"/>
            <p:cNvSpPr txBox="1"/>
            <p:nvPr/>
          </p:nvSpPr>
          <p:spPr>
            <a:xfrm>
              <a:off x="-607871" y="4540322"/>
              <a:ext cx="349500" cy="2238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M09161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7"/>
            <p:cNvSpPr txBox="1"/>
            <p:nvPr/>
          </p:nvSpPr>
          <p:spPr>
            <a:xfrm>
              <a:off x="74157" y="4540322"/>
              <a:ext cx="349500" cy="2238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$2050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419915" y="4540322"/>
              <a:ext cx="180000" cy="2238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17"/>
          <p:cNvGrpSpPr/>
          <p:nvPr/>
        </p:nvGrpSpPr>
        <p:grpSpPr>
          <a:xfrm>
            <a:off x="705094" y="4015615"/>
            <a:ext cx="1207786" cy="223800"/>
            <a:chOff x="-607871" y="4540322"/>
            <a:chExt cx="1207786" cy="223800"/>
          </a:xfrm>
        </p:grpSpPr>
        <p:sp>
          <p:nvSpPr>
            <p:cNvPr id="209" name="Google Shape;209;p17"/>
            <p:cNvSpPr txBox="1"/>
            <p:nvPr/>
          </p:nvSpPr>
          <p:spPr>
            <a:xfrm>
              <a:off x="-259247" y="4540322"/>
              <a:ext cx="349500" cy="2238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Beige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-607871" y="4540322"/>
              <a:ext cx="349500" cy="2238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B55042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74157" y="4540322"/>
              <a:ext cx="349500" cy="2238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$1550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7"/>
            <p:cNvSpPr txBox="1"/>
            <p:nvPr/>
          </p:nvSpPr>
          <p:spPr>
            <a:xfrm>
              <a:off x="419915" y="4540322"/>
              <a:ext cx="180000" cy="223800"/>
            </a:xfrm>
            <a:prstGeom prst="rect">
              <a:avLst/>
            </a:prstGeom>
            <a:solidFill>
              <a:srgbClr val="0099E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3" name="Google Shape;213;p17"/>
          <p:cNvCxnSpPr/>
          <p:nvPr/>
        </p:nvCxnSpPr>
        <p:spPr>
          <a:xfrm>
            <a:off x="6238960" y="2169597"/>
            <a:ext cx="1440000" cy="608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4" name="Google Shape;214;p17"/>
          <p:cNvSpPr txBox="1"/>
          <p:nvPr/>
        </p:nvSpPr>
        <p:spPr>
          <a:xfrm>
            <a:off x="6144000" y="486690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8"/>
              <a:buFont typeface="Arial"/>
              <a:buNone/>
            </a:pPr>
            <a:r>
              <a:rPr lang="en" sz="550" b="1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5/9</a:t>
            </a:r>
            <a:endParaRPr sz="598" b="1" i="0" u="none" strike="noStrike" cap="none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Google Shape;215;p17" descr="Logo, company nam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t="40691" b="37328"/>
          <a:stretch/>
        </p:blipFill>
        <p:spPr>
          <a:xfrm>
            <a:off x="7847937" y="197702"/>
            <a:ext cx="1296063" cy="26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69439" y="151604"/>
            <a:ext cx="648003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17"/>
          <p:cNvCxnSpPr/>
          <p:nvPr/>
        </p:nvCxnSpPr>
        <p:spPr>
          <a:xfrm rot="10800000" flipH="1">
            <a:off x="6238960" y="3798828"/>
            <a:ext cx="1440000" cy="608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>
            <a:spLocks noGrp="1"/>
          </p:cNvSpPr>
          <p:nvPr>
            <p:ph type="title" idx="4294967295"/>
          </p:nvPr>
        </p:nvSpPr>
        <p:spPr>
          <a:xfrm>
            <a:off x="370575" y="153750"/>
            <a:ext cx="6898864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163"/>
              </a:buClr>
              <a:buSzPts val="1400"/>
              <a:buFont typeface="Century Gothic"/>
              <a:buNone/>
            </a:pPr>
            <a:r>
              <a:rPr lang="en" sz="1800" b="1" dirty="0">
                <a:solidFill>
                  <a:srgbClr val="0060A8"/>
                </a:solidFill>
              </a:rPr>
              <a:t>Front-end: A user-friendly interface for supply chain managers to find alternative products based on customizable filters</a:t>
            </a:r>
            <a:endParaRPr sz="1800" b="1" dirty="0">
              <a:solidFill>
                <a:srgbClr val="0060A8"/>
              </a:solidFill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6144000" y="486690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8"/>
              <a:buFont typeface="Arial"/>
              <a:buNone/>
            </a:pPr>
            <a:r>
              <a:rPr lang="en" sz="550" b="1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r>
              <a:rPr lang="en" sz="550" b="1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/9</a:t>
            </a:r>
            <a:endParaRPr sz="598" b="1" i="0" u="none" strike="noStrike" cap="none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4" name="Google Shape;224;p18"/>
          <p:cNvGrpSpPr/>
          <p:nvPr/>
        </p:nvGrpSpPr>
        <p:grpSpPr>
          <a:xfrm>
            <a:off x="4560069" y="1276209"/>
            <a:ext cx="2962784" cy="369300"/>
            <a:chOff x="4560069" y="1257921"/>
            <a:chExt cx="2962784" cy="369300"/>
          </a:xfrm>
        </p:grpSpPr>
        <p:sp>
          <p:nvSpPr>
            <p:cNvPr id="225" name="Google Shape;225;p18"/>
            <p:cNvSpPr txBox="1"/>
            <p:nvPr/>
          </p:nvSpPr>
          <p:spPr>
            <a:xfrm>
              <a:off x="4836353" y="1257921"/>
              <a:ext cx="268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First MVP – non-customizable version</a:t>
              </a:r>
              <a:endPara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4560069" y="1325721"/>
              <a:ext cx="226500" cy="218400"/>
            </a:xfrm>
            <a:prstGeom prst="ellipse">
              <a:avLst/>
            </a:prstGeom>
            <a:solidFill>
              <a:srgbClr val="0099E6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7840"/>
                </a:schemeClr>
              </a:outerShdw>
            </a:effectLst>
          </p:spPr>
          <p:txBody>
            <a:bodyPr spcFirstLastPara="1" wrap="square" lIns="45700" tIns="45700" rIns="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4560069" y="1599853"/>
            <a:ext cx="2779184" cy="369300"/>
            <a:chOff x="4560069" y="1607149"/>
            <a:chExt cx="2779184" cy="369300"/>
          </a:xfrm>
        </p:grpSpPr>
        <p:sp>
          <p:nvSpPr>
            <p:cNvPr id="228" name="Google Shape;228;p18"/>
            <p:cNvSpPr txBox="1"/>
            <p:nvPr/>
          </p:nvSpPr>
          <p:spPr>
            <a:xfrm>
              <a:off x="4836353" y="1607149"/>
              <a:ext cx="250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Ordering and filtering</a:t>
              </a:r>
              <a:endPara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560069" y="1674905"/>
              <a:ext cx="226500" cy="218400"/>
            </a:xfrm>
            <a:prstGeom prst="ellipse">
              <a:avLst/>
            </a:prstGeom>
            <a:solidFill>
              <a:srgbClr val="0099E6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7840"/>
                </a:schemeClr>
              </a:outerShdw>
            </a:effectLst>
          </p:spPr>
          <p:txBody>
            <a:bodyPr spcFirstLastPara="1" wrap="square" lIns="45700" tIns="45700" rIns="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18"/>
          <p:cNvGrpSpPr/>
          <p:nvPr/>
        </p:nvGrpSpPr>
        <p:grpSpPr>
          <a:xfrm>
            <a:off x="4560069" y="1923411"/>
            <a:ext cx="2755483" cy="369300"/>
            <a:chOff x="4560069" y="1951675"/>
            <a:chExt cx="2755483" cy="369300"/>
          </a:xfrm>
        </p:grpSpPr>
        <p:sp>
          <p:nvSpPr>
            <p:cNvPr id="231" name="Google Shape;231;p18"/>
            <p:cNvSpPr txBox="1"/>
            <p:nvPr/>
          </p:nvSpPr>
          <p:spPr>
            <a:xfrm>
              <a:off x="4836352" y="1951675"/>
              <a:ext cx="247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Weights for model combination</a:t>
              </a:r>
              <a:endPara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4560069" y="2019475"/>
              <a:ext cx="226500" cy="218400"/>
            </a:xfrm>
            <a:prstGeom prst="ellipse">
              <a:avLst/>
            </a:prstGeom>
            <a:solidFill>
              <a:srgbClr val="0099E6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47840"/>
                </a:schemeClr>
              </a:outerShdw>
            </a:effectLst>
          </p:spPr>
          <p:txBody>
            <a:bodyPr spcFirstLastPara="1" wrap="square" lIns="45700" tIns="45700" rIns="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18"/>
          <p:cNvSpPr txBox="1"/>
          <p:nvPr/>
        </p:nvSpPr>
        <p:spPr>
          <a:xfrm>
            <a:off x="4538177" y="803482"/>
            <a:ext cx="3876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60A8"/>
                </a:solidFill>
                <a:latin typeface="Calibri"/>
                <a:ea typeface="Calibri"/>
                <a:cs typeface="Calibri"/>
                <a:sym typeface="Calibri"/>
              </a:rPr>
              <a:t>… And define a three-phase approach to implement the user interface</a:t>
            </a:r>
            <a:endParaRPr sz="1400" b="0" i="0" u="none" strike="noStrike" cap="none">
              <a:solidFill>
                <a:srgbClr val="006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422462" y="801900"/>
            <a:ext cx="38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60A8"/>
                </a:solidFill>
                <a:latin typeface="Calibri"/>
                <a:ea typeface="Calibri"/>
                <a:cs typeface="Calibri"/>
                <a:sym typeface="Calibri"/>
              </a:rPr>
              <a:t>We interviewed with stakeholders to determine main requirements…</a:t>
            </a:r>
            <a:endParaRPr sz="1700" b="0" i="0" u="none" strike="noStrike" cap="none">
              <a:solidFill>
                <a:srgbClr val="006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18"/>
          <p:cNvGrpSpPr/>
          <p:nvPr/>
        </p:nvGrpSpPr>
        <p:grpSpPr>
          <a:xfrm>
            <a:off x="363699" y="1845160"/>
            <a:ext cx="1182502" cy="2429004"/>
            <a:chOff x="307218" y="1860847"/>
            <a:chExt cx="1080206" cy="2592874"/>
          </a:xfrm>
        </p:grpSpPr>
        <p:sp>
          <p:nvSpPr>
            <p:cNvPr id="236" name="Google Shape;236;p18"/>
            <p:cNvSpPr/>
            <p:nvPr/>
          </p:nvSpPr>
          <p:spPr>
            <a:xfrm flipH="1">
              <a:off x="307218" y="1860847"/>
              <a:ext cx="1079700" cy="864000"/>
            </a:xfrm>
            <a:prstGeom prst="homePlate">
              <a:avLst>
                <a:gd name="adj" fmla="val 50000"/>
              </a:avLst>
            </a:prstGeom>
            <a:solidFill>
              <a:srgbClr val="75AADB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 flipH="1">
              <a:off x="307247" y="2725238"/>
              <a:ext cx="1079700" cy="864000"/>
            </a:xfrm>
            <a:prstGeom prst="homePlate">
              <a:avLst>
                <a:gd name="adj" fmla="val 50000"/>
              </a:avLst>
            </a:prstGeom>
            <a:solidFill>
              <a:srgbClr val="0060A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 flipH="1">
              <a:off x="307724" y="3589721"/>
              <a:ext cx="1079700" cy="864000"/>
            </a:xfrm>
            <a:prstGeom prst="homePlate">
              <a:avLst>
                <a:gd name="adj" fmla="val 50000"/>
              </a:avLst>
            </a:prstGeom>
            <a:solidFill>
              <a:srgbClr val="00337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18"/>
          <p:cNvGrpSpPr/>
          <p:nvPr/>
        </p:nvGrpSpPr>
        <p:grpSpPr>
          <a:xfrm>
            <a:off x="1537135" y="1444829"/>
            <a:ext cx="286348" cy="3210408"/>
            <a:chOff x="1386918" y="1444813"/>
            <a:chExt cx="301578" cy="3416418"/>
          </a:xfrm>
        </p:grpSpPr>
        <p:sp>
          <p:nvSpPr>
            <p:cNvPr id="240" name="Google Shape;240;p18"/>
            <p:cNvSpPr/>
            <p:nvPr/>
          </p:nvSpPr>
          <p:spPr>
            <a:xfrm>
              <a:off x="1387366" y="2586345"/>
              <a:ext cx="301130" cy="1145837"/>
            </a:xfrm>
            <a:custGeom>
              <a:avLst/>
              <a:gdLst/>
              <a:ahLst/>
              <a:cxnLst/>
              <a:rect l="l" t="t" r="r" b="b"/>
              <a:pathLst>
                <a:path w="1696507" h="1352020" extrusionOk="0">
                  <a:moveTo>
                    <a:pt x="0" y="165100"/>
                  </a:moveTo>
                  <a:lnTo>
                    <a:pt x="1696507" y="0"/>
                  </a:lnTo>
                  <a:lnTo>
                    <a:pt x="1696507" y="1352020"/>
                  </a:lnTo>
                  <a:lnTo>
                    <a:pt x="0" y="1183745"/>
                  </a:lnTo>
                  <a:lnTo>
                    <a:pt x="0" y="165100"/>
                  </a:lnTo>
                  <a:close/>
                </a:path>
              </a:pathLst>
            </a:custGeom>
            <a:solidFill>
              <a:srgbClr val="0060A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387366" y="1444813"/>
              <a:ext cx="301130" cy="1280378"/>
            </a:xfrm>
            <a:custGeom>
              <a:avLst/>
              <a:gdLst/>
              <a:ahLst/>
              <a:cxnLst/>
              <a:rect l="l" t="t" r="r" b="b"/>
              <a:pathLst>
                <a:path w="1696507" h="1510770" extrusionOk="0">
                  <a:moveTo>
                    <a:pt x="0" y="492125"/>
                  </a:moveTo>
                  <a:lnTo>
                    <a:pt x="1693332" y="0"/>
                  </a:lnTo>
                  <a:cubicBezTo>
                    <a:pt x="1694390" y="447498"/>
                    <a:pt x="1695449" y="894997"/>
                    <a:pt x="1696507" y="1342495"/>
                  </a:cubicBezTo>
                  <a:lnTo>
                    <a:pt x="0" y="1510770"/>
                  </a:lnTo>
                  <a:lnTo>
                    <a:pt x="0" y="492125"/>
                  </a:lnTo>
                  <a:close/>
                </a:path>
              </a:pathLst>
            </a:custGeom>
            <a:solidFill>
              <a:srgbClr val="75AADB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386918" y="3588926"/>
              <a:ext cx="301130" cy="1272305"/>
            </a:xfrm>
            <a:custGeom>
              <a:avLst/>
              <a:gdLst/>
              <a:ahLst/>
              <a:cxnLst/>
              <a:rect l="l" t="t" r="r" b="b"/>
              <a:pathLst>
                <a:path w="1696507" h="1501245" extrusionOk="0">
                  <a:moveTo>
                    <a:pt x="0" y="0"/>
                  </a:moveTo>
                  <a:lnTo>
                    <a:pt x="1696507" y="168275"/>
                  </a:lnTo>
                  <a:lnTo>
                    <a:pt x="1696507" y="1501245"/>
                  </a:lnTo>
                  <a:lnTo>
                    <a:pt x="0" y="1018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7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8"/>
          <p:cNvGrpSpPr/>
          <p:nvPr/>
        </p:nvGrpSpPr>
        <p:grpSpPr>
          <a:xfrm>
            <a:off x="1819275" y="1444831"/>
            <a:ext cx="2042600" cy="3211453"/>
            <a:chOff x="1686396" y="1444813"/>
            <a:chExt cx="2131928" cy="3424819"/>
          </a:xfrm>
        </p:grpSpPr>
        <p:sp>
          <p:nvSpPr>
            <p:cNvPr id="244" name="Google Shape;244;p18"/>
            <p:cNvSpPr/>
            <p:nvPr/>
          </p:nvSpPr>
          <p:spPr>
            <a:xfrm rot="5400000">
              <a:off x="2182574" y="950863"/>
              <a:ext cx="1141800" cy="2129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ACCCE6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 rot="5400000">
              <a:off x="2182574" y="2091985"/>
              <a:ext cx="1141800" cy="2129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75AADB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 rot="5400000">
              <a:off x="2180346" y="3233882"/>
              <a:ext cx="1141800" cy="2129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A85C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8"/>
          <p:cNvSpPr txBox="1"/>
          <p:nvPr/>
        </p:nvSpPr>
        <p:spPr>
          <a:xfrm>
            <a:off x="712340" y="1962937"/>
            <a:ext cx="849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Ease of use</a:t>
            </a:r>
            <a:endParaRPr sz="1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883805" y="2747575"/>
            <a:ext cx="681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User control</a:t>
            </a:r>
            <a:endParaRPr sz="1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564287" y="3556063"/>
            <a:ext cx="1002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Top-level output</a:t>
            </a:r>
            <a:endParaRPr sz="1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1819367" y="2550118"/>
            <a:ext cx="2040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Customization of model weights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variety of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Possibility of reordering top products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1819367" y="3581146"/>
            <a:ext cx="2023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of the top similar products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List/link to the top 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 file generation of recommendations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8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065" y="2003843"/>
            <a:ext cx="426678" cy="42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8" descr="Icon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129" y="2878519"/>
            <a:ext cx="333385" cy="33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6834" y="3705051"/>
            <a:ext cx="324923" cy="32492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 txBox="1"/>
          <p:nvPr/>
        </p:nvSpPr>
        <p:spPr>
          <a:xfrm>
            <a:off x="1819367" y="1492717"/>
            <a:ext cx="2040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by non-technical people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manipulate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Coded using Python and Streamlit library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18"/>
          <p:cNvGrpSpPr/>
          <p:nvPr/>
        </p:nvGrpSpPr>
        <p:grpSpPr>
          <a:xfrm>
            <a:off x="4538177" y="2284602"/>
            <a:ext cx="4170827" cy="2842260"/>
            <a:chOff x="4482350" y="2184018"/>
            <a:chExt cx="4170827" cy="2842260"/>
          </a:xfrm>
        </p:grpSpPr>
        <p:pic>
          <p:nvPicPr>
            <p:cNvPr id="257" name="Google Shape;257;p18"/>
            <p:cNvPicPr preferRelativeResize="0"/>
            <p:nvPr/>
          </p:nvPicPr>
          <p:blipFill rotWithShape="1">
            <a:blip r:embed="rId6">
              <a:alphaModFix/>
            </a:blip>
            <a:srcRect r="6489"/>
            <a:stretch/>
          </p:blipFill>
          <p:spPr>
            <a:xfrm>
              <a:off x="4482350" y="2422069"/>
              <a:ext cx="4170827" cy="237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18"/>
            <p:cNvSpPr/>
            <p:nvPr/>
          </p:nvSpPr>
          <p:spPr>
            <a:xfrm>
              <a:off x="5294376" y="2429628"/>
              <a:ext cx="3358800" cy="2370300"/>
            </a:xfrm>
            <a:prstGeom prst="rect">
              <a:avLst/>
            </a:prstGeom>
            <a:noFill/>
            <a:ln w="19050" cap="flat" cmpd="sng">
              <a:solidFill>
                <a:srgbClr val="0072CE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4482350" y="2432294"/>
              <a:ext cx="812100" cy="1316700"/>
            </a:xfrm>
            <a:prstGeom prst="rect">
              <a:avLst/>
            </a:prstGeom>
            <a:noFill/>
            <a:ln w="19050" cap="flat" cmpd="sng">
              <a:solidFill>
                <a:srgbClr val="7AB5E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8"/>
            <p:cNvSpPr txBox="1"/>
            <p:nvPr/>
          </p:nvSpPr>
          <p:spPr>
            <a:xfrm>
              <a:off x="6661946" y="2184018"/>
              <a:ext cx="872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0072CE"/>
                  </a:solidFill>
                  <a:latin typeface="Calibri"/>
                  <a:ea typeface="Calibri"/>
                  <a:cs typeface="Calibri"/>
                  <a:sym typeface="Calibri"/>
                </a:rPr>
                <a:t>Phase I</a:t>
              </a:r>
              <a:endParaRPr sz="1100" b="1" i="0" u="none" strike="noStrike" cap="none">
                <a:solidFill>
                  <a:srgbClr val="0072C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8"/>
            <p:cNvSpPr txBox="1"/>
            <p:nvPr/>
          </p:nvSpPr>
          <p:spPr>
            <a:xfrm>
              <a:off x="4593049" y="2184018"/>
              <a:ext cx="698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7AB5E6"/>
                  </a:solidFill>
                  <a:latin typeface="Calibri"/>
                  <a:ea typeface="Calibri"/>
                  <a:cs typeface="Calibri"/>
                  <a:sym typeface="Calibri"/>
                </a:rPr>
                <a:t>Phase II</a:t>
              </a:r>
              <a:endParaRPr sz="1100" b="1" i="0" u="none" strike="noStrike" cap="none">
                <a:solidFill>
                  <a:srgbClr val="7AB5E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8"/>
            <p:cNvSpPr txBox="1"/>
            <p:nvPr/>
          </p:nvSpPr>
          <p:spPr>
            <a:xfrm>
              <a:off x="4566187" y="4764678"/>
              <a:ext cx="751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B9D9EB"/>
                  </a:solidFill>
                  <a:latin typeface="Calibri"/>
                  <a:ea typeface="Calibri"/>
                  <a:cs typeface="Calibri"/>
                  <a:sym typeface="Calibri"/>
                </a:rPr>
                <a:t>Phase III</a:t>
              </a:r>
              <a:endParaRPr sz="1100" b="1" i="0" u="none" strike="noStrike" cap="none">
                <a:solidFill>
                  <a:srgbClr val="B9D9E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3" name="Google Shape;263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482350" y="3748995"/>
              <a:ext cx="808850" cy="682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26997" y="4315040"/>
              <a:ext cx="615232" cy="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18"/>
            <p:cNvSpPr/>
            <p:nvPr/>
          </p:nvSpPr>
          <p:spPr>
            <a:xfrm>
              <a:off x="4482350" y="3748969"/>
              <a:ext cx="812100" cy="1050900"/>
            </a:xfrm>
            <a:prstGeom prst="rect">
              <a:avLst/>
            </a:prstGeom>
            <a:noFill/>
            <a:ln w="19050" cap="flat" cmpd="sng">
              <a:solidFill>
                <a:srgbClr val="B9D9EB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6" name="Google Shape;266;p18"/>
          <p:cNvCxnSpPr/>
          <p:nvPr/>
        </p:nvCxnSpPr>
        <p:spPr>
          <a:xfrm>
            <a:off x="402069" y="1258860"/>
            <a:ext cx="83160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7" name="Google Shape;267;p18"/>
          <p:cNvGrpSpPr/>
          <p:nvPr/>
        </p:nvGrpSpPr>
        <p:grpSpPr>
          <a:xfrm>
            <a:off x="4087431" y="2926051"/>
            <a:ext cx="236878" cy="345700"/>
            <a:chOff x="6303282" y="1029019"/>
            <a:chExt cx="271867" cy="292100"/>
          </a:xfrm>
        </p:grpSpPr>
        <p:sp>
          <p:nvSpPr>
            <p:cNvPr id="268" name="Google Shape;268;p18"/>
            <p:cNvSpPr/>
            <p:nvPr/>
          </p:nvSpPr>
          <p:spPr>
            <a:xfrm>
              <a:off x="6303282" y="1057605"/>
              <a:ext cx="141764" cy="228600"/>
            </a:xfrm>
            <a:custGeom>
              <a:avLst/>
              <a:gdLst/>
              <a:ahLst/>
              <a:cxnLst/>
              <a:rect l="l" t="t" r="r" b="b"/>
              <a:pathLst>
                <a:path w="2984501" h="5080001" extrusionOk="0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rgbClr val="0099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6396079" y="1029019"/>
              <a:ext cx="179070" cy="292100"/>
            </a:xfrm>
            <a:custGeom>
              <a:avLst/>
              <a:gdLst/>
              <a:ahLst/>
              <a:cxnLst/>
              <a:rect l="l" t="t" r="r" b="b"/>
              <a:pathLst>
                <a:path w="2984501" h="5080001" extrusionOk="0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solidFill>
              <a:srgbClr val="0056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0" name="Google Shape;270;p18" descr="Logo, company nam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t="40691" b="37328"/>
          <a:stretch/>
        </p:blipFill>
        <p:spPr>
          <a:xfrm>
            <a:off x="7847937" y="197702"/>
            <a:ext cx="1296063" cy="26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69439" y="151604"/>
            <a:ext cx="648003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>
            <a:spLocks noGrp="1"/>
          </p:cNvSpPr>
          <p:nvPr>
            <p:ph type="title" idx="4294967295"/>
          </p:nvPr>
        </p:nvSpPr>
        <p:spPr>
          <a:xfrm>
            <a:off x="370575" y="153750"/>
            <a:ext cx="6451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124163"/>
              </a:buClr>
              <a:buSzPts val="1400"/>
              <a:buFont typeface="Century Gothic"/>
            </a:pPr>
            <a:r>
              <a:rPr lang="en" sz="1800" b="1" dirty="0">
                <a:solidFill>
                  <a:srgbClr val="0060A8"/>
                </a:solidFill>
              </a:rPr>
              <a:t>The tool we developed is a user-friendly and </a:t>
            </a:r>
            <a:r>
              <a:rPr lang="en" sz="1800" b="1">
                <a:solidFill>
                  <a:srgbClr val="0060A8"/>
                </a:solidFill>
              </a:rPr>
              <a:t>flexible interface </a:t>
            </a:r>
            <a:r>
              <a:rPr lang="en" sz="1800" b="1" dirty="0">
                <a:solidFill>
                  <a:srgbClr val="0060A8"/>
                </a:solidFill>
              </a:rPr>
              <a:t>meeting all the requirements</a:t>
            </a:r>
            <a:endParaRPr sz="1800" b="1" dirty="0">
              <a:solidFill>
                <a:srgbClr val="0060A8"/>
              </a:solidFill>
            </a:endParaRPr>
          </a:p>
        </p:txBody>
      </p:sp>
      <p:sp>
        <p:nvSpPr>
          <p:cNvPr id="278" name="Google Shape;278;p19"/>
          <p:cNvSpPr txBox="1"/>
          <p:nvPr/>
        </p:nvSpPr>
        <p:spPr>
          <a:xfrm>
            <a:off x="6144000" y="486690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8"/>
              <a:buFont typeface="Arial"/>
              <a:buNone/>
            </a:pPr>
            <a:r>
              <a:rPr lang="en" sz="550" b="1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7/9</a:t>
            </a:r>
            <a:endParaRPr sz="598" b="1" i="0" u="none" strike="noStrike" cap="none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9" name="Google Shape;279;p19" descr="Logo, company nam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40691" b="37328"/>
          <a:stretch/>
        </p:blipFill>
        <p:spPr>
          <a:xfrm>
            <a:off x="7847937" y="197702"/>
            <a:ext cx="1296063" cy="26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9439" y="151604"/>
            <a:ext cx="64800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LV UI video.MOV">
            <a:hlinkClick r:id="" action="ppaction://media"/>
            <a:extLst>
              <a:ext uri="{FF2B5EF4-FFF2-40B4-BE49-F238E27FC236}">
                <a16:creationId xmlns:a16="http://schemas.microsoft.com/office/drawing/2014/main" id="{5FE2DAE0-FBDA-2D3E-B146-78FDC06216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1258" y="782316"/>
            <a:ext cx="7261484" cy="408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>
            <a:spLocks noGrp="1"/>
          </p:cNvSpPr>
          <p:nvPr>
            <p:ph type="title" idx="4294967295"/>
          </p:nvPr>
        </p:nvSpPr>
        <p:spPr>
          <a:xfrm>
            <a:off x="370575" y="153750"/>
            <a:ext cx="6882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4163"/>
              </a:buClr>
              <a:buSzPts val="1400"/>
              <a:buFont typeface="Century Gothic"/>
              <a:buNone/>
            </a:pPr>
            <a:r>
              <a:rPr lang="en" sz="1800" b="1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The proactive tension tool improves the supply-chain team performance through the use of Machine Learning and a comprehensive UI design</a:t>
            </a:r>
            <a:endParaRPr sz="1800" b="1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20"/>
          <p:cNvGrpSpPr/>
          <p:nvPr/>
        </p:nvGrpSpPr>
        <p:grpSpPr>
          <a:xfrm>
            <a:off x="5065110" y="1396091"/>
            <a:ext cx="498551" cy="3456000"/>
            <a:chOff x="4970650" y="1396091"/>
            <a:chExt cx="498551" cy="3456000"/>
          </a:xfrm>
        </p:grpSpPr>
        <p:cxnSp>
          <p:nvCxnSpPr>
            <p:cNvPr id="287" name="Google Shape;287;p20"/>
            <p:cNvCxnSpPr/>
            <p:nvPr/>
          </p:nvCxnSpPr>
          <p:spPr>
            <a:xfrm>
              <a:off x="5214094" y="1396091"/>
              <a:ext cx="0" cy="3456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288" name="Google Shape;288;p20"/>
            <p:cNvGrpSpPr/>
            <p:nvPr/>
          </p:nvGrpSpPr>
          <p:grpSpPr>
            <a:xfrm>
              <a:off x="4970650" y="2879424"/>
              <a:ext cx="498551" cy="489429"/>
              <a:chOff x="7768265" y="3686127"/>
              <a:chExt cx="499500" cy="529800"/>
            </a:xfrm>
          </p:grpSpPr>
          <p:sp>
            <p:nvSpPr>
              <p:cNvPr id="289" name="Google Shape;289;p20"/>
              <p:cNvSpPr/>
              <p:nvPr/>
            </p:nvSpPr>
            <p:spPr>
              <a:xfrm>
                <a:off x="7768265" y="3686127"/>
                <a:ext cx="499500" cy="529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0" name="Google Shape;290;p20"/>
              <p:cNvGrpSpPr/>
              <p:nvPr/>
            </p:nvGrpSpPr>
            <p:grpSpPr>
              <a:xfrm>
                <a:off x="7815410" y="3790415"/>
                <a:ext cx="367347" cy="332848"/>
                <a:chOff x="6303282" y="1029019"/>
                <a:chExt cx="271867" cy="292100"/>
              </a:xfrm>
            </p:grpSpPr>
            <p:sp>
              <p:nvSpPr>
                <p:cNvPr id="291" name="Google Shape;291;p20"/>
                <p:cNvSpPr/>
                <p:nvPr/>
              </p:nvSpPr>
              <p:spPr>
                <a:xfrm>
                  <a:off x="6303282" y="1057605"/>
                  <a:ext cx="141764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4501" h="5080001" extrusionOk="0">
                      <a:moveTo>
                        <a:pt x="0" y="0"/>
                      </a:moveTo>
                      <a:lnTo>
                        <a:pt x="1524000" y="0"/>
                      </a:lnTo>
                      <a:lnTo>
                        <a:pt x="2984500" y="2540000"/>
                      </a:lnTo>
                      <a:lnTo>
                        <a:pt x="1524000" y="5080000"/>
                      </a:lnTo>
                      <a:lnTo>
                        <a:pt x="0" y="5080000"/>
                      </a:lnTo>
                      <a:lnTo>
                        <a:pt x="1460500" y="2540000"/>
                      </a:lnTo>
                      <a:close/>
                    </a:path>
                  </a:pathLst>
                </a:custGeom>
                <a:solidFill>
                  <a:srgbClr val="0099E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292;p20"/>
                <p:cNvSpPr/>
                <p:nvPr/>
              </p:nvSpPr>
              <p:spPr>
                <a:xfrm>
                  <a:off x="6396079" y="1029019"/>
                  <a:ext cx="179070" cy="2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4501" h="5080001" extrusionOk="0">
                      <a:moveTo>
                        <a:pt x="0" y="0"/>
                      </a:moveTo>
                      <a:lnTo>
                        <a:pt x="1524000" y="0"/>
                      </a:lnTo>
                      <a:lnTo>
                        <a:pt x="2984500" y="2540000"/>
                      </a:lnTo>
                      <a:lnTo>
                        <a:pt x="1524000" y="5080000"/>
                      </a:lnTo>
                      <a:lnTo>
                        <a:pt x="0" y="5080000"/>
                      </a:lnTo>
                      <a:lnTo>
                        <a:pt x="1460500" y="2540000"/>
                      </a:lnTo>
                      <a:close/>
                    </a:path>
                  </a:pathLst>
                </a:custGeom>
                <a:solidFill>
                  <a:srgbClr val="0056A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93" name="Google Shape;293;p20"/>
          <p:cNvSpPr txBox="1"/>
          <p:nvPr/>
        </p:nvSpPr>
        <p:spPr>
          <a:xfrm>
            <a:off x="2202280" y="1047167"/>
            <a:ext cx="37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From manual interaction…</a:t>
            </a:r>
            <a:endParaRPr sz="1400" b="1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5722199" y="1047167"/>
            <a:ext cx="37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rgbClr val="0056AA"/>
                </a:solidFill>
                <a:latin typeface="Calibri"/>
                <a:ea typeface="Calibri"/>
                <a:cs typeface="Calibri"/>
                <a:sym typeface="Calibri"/>
              </a:rPr>
              <a:t>… to one-click solution</a:t>
            </a:r>
            <a:endParaRPr sz="1400" b="1" i="0" u="none" strike="noStrike" cap="none">
              <a:solidFill>
                <a:srgbClr val="0056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0"/>
          <p:cNvSpPr/>
          <p:nvPr/>
        </p:nvSpPr>
        <p:spPr>
          <a:xfrm>
            <a:off x="489869" y="1398513"/>
            <a:ext cx="1368000" cy="648000"/>
          </a:xfrm>
          <a:prstGeom prst="rect">
            <a:avLst/>
          </a:prstGeom>
          <a:solidFill>
            <a:srgbClr val="0099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/>
          </a:p>
        </p:txBody>
      </p:sp>
      <p:pic>
        <p:nvPicPr>
          <p:cNvPr id="296" name="Google Shape;29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4564" y="1547676"/>
            <a:ext cx="380205" cy="34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0"/>
          <p:cNvSpPr/>
          <p:nvPr/>
        </p:nvSpPr>
        <p:spPr>
          <a:xfrm>
            <a:off x="489869" y="2854929"/>
            <a:ext cx="1368000" cy="648000"/>
          </a:xfrm>
          <a:prstGeom prst="rect">
            <a:avLst/>
          </a:prstGeom>
          <a:solidFill>
            <a:srgbClr val="0099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endParaRPr/>
          </a:p>
        </p:txBody>
      </p:sp>
      <p:pic>
        <p:nvPicPr>
          <p:cNvPr id="298" name="Google Shape;29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6098" y="2985968"/>
            <a:ext cx="397137" cy="38592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0"/>
          <p:cNvSpPr/>
          <p:nvPr/>
        </p:nvSpPr>
        <p:spPr>
          <a:xfrm>
            <a:off x="489869" y="3583137"/>
            <a:ext cx="1368000" cy="648000"/>
          </a:xfrm>
          <a:prstGeom prst="rect">
            <a:avLst/>
          </a:prstGeom>
          <a:solidFill>
            <a:srgbClr val="0099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/>
          </a:p>
        </p:txBody>
      </p:sp>
      <p:pic>
        <p:nvPicPr>
          <p:cNvPr id="300" name="Google Shape;30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6287" y="3714176"/>
            <a:ext cx="416759" cy="38592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/>
          <p:nvPr/>
        </p:nvSpPr>
        <p:spPr>
          <a:xfrm>
            <a:off x="489869" y="2126721"/>
            <a:ext cx="1368000" cy="648000"/>
          </a:xfrm>
          <a:prstGeom prst="rect">
            <a:avLst/>
          </a:prstGeom>
          <a:solidFill>
            <a:srgbClr val="0099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Analyses amount</a:t>
            </a:r>
            <a:endParaRPr/>
          </a:p>
        </p:txBody>
      </p:sp>
      <p:pic>
        <p:nvPicPr>
          <p:cNvPr id="302" name="Google Shape;30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6973" y="2234373"/>
            <a:ext cx="435387" cy="432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0"/>
          <p:cNvCxnSpPr/>
          <p:nvPr/>
        </p:nvCxnSpPr>
        <p:spPr>
          <a:xfrm>
            <a:off x="2049237" y="1347102"/>
            <a:ext cx="66240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" name="Google Shape;304;p20"/>
          <p:cNvSpPr txBox="1"/>
          <p:nvPr/>
        </p:nvSpPr>
        <p:spPr>
          <a:xfrm>
            <a:off x="2116627" y="1398512"/>
            <a:ext cx="2838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Days of manually assessing data, deciding on manual solutions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2116627" y="2126721"/>
            <a:ext cx="282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Updated once a year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>
            <a:off x="2116627" y="2854928"/>
            <a:ext cx="2838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Limited number of filters on Excel due to manual interaction</a:t>
            </a:r>
            <a:endParaRPr/>
          </a:p>
        </p:txBody>
      </p:sp>
      <p:sp>
        <p:nvSpPr>
          <p:cNvPr id="307" name="Google Shape;307;p20"/>
          <p:cNvSpPr txBox="1"/>
          <p:nvPr/>
        </p:nvSpPr>
        <p:spPr>
          <a:xfrm>
            <a:off x="2116627" y="3583135"/>
            <a:ext cx="311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metric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Decided by human eye</a:t>
            </a:r>
            <a:endParaRPr/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5633032" y="1398512"/>
            <a:ext cx="311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Instant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5633033" y="2126721"/>
            <a:ext cx="311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Updated automatically on demand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5633033" y="3583135"/>
            <a:ext cx="311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State-of-the-art NN built on millions of data points</a:t>
            </a:r>
            <a:endParaRPr/>
          </a:p>
        </p:txBody>
      </p:sp>
      <p:sp>
        <p:nvSpPr>
          <p:cNvPr id="311" name="Google Shape;311;p20"/>
          <p:cNvSpPr/>
          <p:nvPr/>
        </p:nvSpPr>
        <p:spPr>
          <a:xfrm>
            <a:off x="489869" y="4311346"/>
            <a:ext cx="1368000" cy="648000"/>
          </a:xfrm>
          <a:prstGeom prst="rect">
            <a:avLst/>
          </a:prstGeom>
          <a:solidFill>
            <a:srgbClr val="0099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Usability</a:t>
            </a:r>
            <a:endParaRPr/>
          </a:p>
        </p:txBody>
      </p:sp>
      <p:pic>
        <p:nvPicPr>
          <p:cNvPr id="312" name="Google Shape;312;p20" descr="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76287" y="4426967"/>
            <a:ext cx="416759" cy="41675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0"/>
          <p:cNvSpPr txBox="1"/>
          <p:nvPr/>
        </p:nvSpPr>
        <p:spPr>
          <a:xfrm>
            <a:off x="2114550" y="4311340"/>
            <a:ext cx="311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Required coding expertise to use previous tool</a:t>
            </a:r>
            <a:endParaRPr/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5634439" y="4311340"/>
            <a:ext cx="311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Whole supply-chain department can interact with the tool</a:t>
            </a:r>
            <a:endParaRPr/>
          </a:p>
        </p:txBody>
      </p:sp>
      <p:sp>
        <p:nvSpPr>
          <p:cNvPr id="315" name="Google Shape;315;p20"/>
          <p:cNvSpPr txBox="1"/>
          <p:nvPr/>
        </p:nvSpPr>
        <p:spPr>
          <a:xfrm>
            <a:off x="5633033" y="2854928"/>
            <a:ext cx="314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Advanced Machine Learning models for image and feature similarity </a:t>
            </a:r>
            <a:endParaRPr/>
          </a:p>
        </p:txBody>
      </p:sp>
      <p:sp>
        <p:nvSpPr>
          <p:cNvPr id="316" name="Google Shape;316;p20"/>
          <p:cNvSpPr txBox="1"/>
          <p:nvPr/>
        </p:nvSpPr>
        <p:spPr>
          <a:xfrm>
            <a:off x="6144000" y="4866900"/>
            <a:ext cx="30000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8"/>
              <a:buFont typeface="Arial"/>
              <a:buNone/>
            </a:pPr>
            <a:r>
              <a:rPr lang="en" sz="550" b="1" i="0" u="none" strike="noStrike" cap="none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8/9</a:t>
            </a:r>
            <a:endParaRPr sz="598" b="1" i="0" u="none" strike="noStrike" cap="none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" name="Google Shape;317;p20" descr="Logo, company nam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40691" b="37328"/>
          <a:stretch/>
        </p:blipFill>
        <p:spPr>
          <a:xfrm>
            <a:off x="7847937" y="197702"/>
            <a:ext cx="1296063" cy="26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9439" y="151604"/>
            <a:ext cx="648003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885</Words>
  <Application>Microsoft Macintosh PowerPoint</Application>
  <PresentationFormat>On-screen Show (16:9)</PresentationFormat>
  <Paragraphs>220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Century Gothic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Back-end: Two Machine Learning models work in parallel to generate a similarity score for each product pair</vt:lpstr>
      <vt:lpstr>Front-end: A user-friendly interface for supply chain managers to find alternative products based on customizable filters</vt:lpstr>
      <vt:lpstr>The tool we developed is a user-friendly and flexible interface meeting all the requirements</vt:lpstr>
      <vt:lpstr>The proactive tension tool improves the supply-chain team performance through the use of Machine Learning and a comprehensive UI design</vt:lpstr>
      <vt:lpstr>Key learnings and 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nht2113</cp:lastModifiedBy>
  <cp:revision>2</cp:revision>
  <dcterms:modified xsi:type="dcterms:W3CDTF">2023-05-04T17:52:18Z</dcterms:modified>
</cp:coreProperties>
</file>